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92e2f8831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92e2f8831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92e2f8831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92e2f8831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92e2f8831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92e2f8831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92e2f8831_0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92e2f8831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92e2f8831_0_4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92e2f8831_0_4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92e2f8831_0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92e2f8831_0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92e2f8831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92e2f8831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92e2f8831_0_5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92e2f8831_0_5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92e2f8831_0_6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92e2f8831_0_6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92e2f8831_0_6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92e2f8831_0_6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92e2f88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92e2f88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92e2f8831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92e2f8831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92e2f8831_0_7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92e2f8831_0_7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592e2f8831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592e2f8831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592e2f8831_0_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592e2f8831_0_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592e2f8831_0_8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592e2f8831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92e2f8831_0_8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92e2f8831_0_8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592e2f8831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592e2f8831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592e2f8831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592e2f8831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592e2f8831_0_9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592e2f8831_0_9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592e2f8831_38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592e2f8831_38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92e2f8831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92e2f8831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716b6d44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716b6d44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51585871e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51585871e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592e2f8831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592e2f883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592e2f8831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592e2f8831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92e2f8831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592e2f8831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92e2f8831_0_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92e2f8831_0_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5716b6d441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5716b6d441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716b6d44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5716b6d44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5716b6d44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5716b6d44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716b6d44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716b6d44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92e2f8831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92e2f8831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716b6d441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716b6d44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5716b6d441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5716b6d44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92e2f8831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92e2f8831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92e2f8831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92e2f8831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92e2f8831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92e2f8831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92e2f8831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92e2f8831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92e2f8831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92e2f8831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Peristaltic Pump System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Mario Martinez - Electronics and Design Engineer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87776" cy="230390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/>
        </p:nvSpPr>
        <p:spPr>
          <a:xfrm>
            <a:off x="311700" y="445025"/>
            <a:ext cx="427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75" name="Google Shape;175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6" name="Google Shape;176;p22"/>
          <p:cNvSpPr txBox="1"/>
          <p:nvPr/>
        </p:nvSpPr>
        <p:spPr>
          <a:xfrm>
            <a:off x="4572000" y="2571750"/>
            <a:ext cx="3900300" cy="2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10K </a:t>
            </a:r>
            <a:r>
              <a:rPr lang="en"/>
              <a:t>potentiometer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Controls flow rate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5V 2A toggle switch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Controls state of system (on/off)</a:t>
            </a:r>
            <a:endParaRPr/>
          </a:p>
        </p:txBody>
      </p:sp>
      <p:sp>
        <p:nvSpPr>
          <p:cNvPr id="177" name="Google Shape;177;p22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System </a:t>
            </a:r>
            <a:r>
              <a:rPr lang="en" sz="2800"/>
              <a:t>Controls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78" name="Google Shape;178;p22"/>
          <p:cNvSpPr/>
          <p:nvPr/>
        </p:nvSpPr>
        <p:spPr>
          <a:xfrm>
            <a:off x="6461938" y="1929200"/>
            <a:ext cx="807900" cy="374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22"/>
          <p:cNvPicPr preferRelativeResize="0"/>
          <p:nvPr/>
        </p:nvPicPr>
        <p:blipFill rotWithShape="1">
          <a:blip r:embed="rId4">
            <a:alphaModFix/>
          </a:blip>
          <a:srcRect b="8522" l="14539" r="22352" t="10236"/>
          <a:stretch/>
        </p:blipFill>
        <p:spPr>
          <a:xfrm>
            <a:off x="58550" y="2110375"/>
            <a:ext cx="2692876" cy="26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2"/>
          <p:cNvPicPr preferRelativeResize="0"/>
          <p:nvPr/>
        </p:nvPicPr>
        <p:blipFill rotWithShape="1">
          <a:blip r:embed="rId5">
            <a:alphaModFix/>
          </a:blip>
          <a:srcRect b="10876" l="29320" r="28953" t="8614"/>
          <a:stretch/>
        </p:blipFill>
        <p:spPr>
          <a:xfrm>
            <a:off x="2751425" y="1709400"/>
            <a:ext cx="1589675" cy="30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87776" cy="230390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3"/>
          <p:cNvSpPr txBox="1"/>
          <p:nvPr/>
        </p:nvSpPr>
        <p:spPr>
          <a:xfrm>
            <a:off x="311700" y="445025"/>
            <a:ext cx="427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dk1"/>
                </a:solidFill>
              </a:rPr>
              <a:t>Peristaltic Liquid Pump</a:t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111111"/>
                </a:solidFill>
              </a:rPr>
              <a:t>Adafruit </a:t>
            </a:r>
            <a:endParaRPr sz="2800"/>
          </a:p>
        </p:txBody>
      </p:sp>
      <p:sp>
        <p:nvSpPr>
          <p:cNvPr id="187" name="Google Shape;187;p23"/>
          <p:cNvSpPr/>
          <p:nvPr/>
        </p:nvSpPr>
        <p:spPr>
          <a:xfrm>
            <a:off x="6966300" y="229200"/>
            <a:ext cx="1229400" cy="15102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3"/>
          <p:cNvPicPr preferRelativeResize="0"/>
          <p:nvPr/>
        </p:nvPicPr>
        <p:blipFill rotWithShape="1">
          <a:blip r:embed="rId4">
            <a:alphaModFix/>
          </a:blip>
          <a:srcRect b="17457" l="0" r="0" t="20745"/>
          <a:stretch/>
        </p:blipFill>
        <p:spPr>
          <a:xfrm>
            <a:off x="311700" y="1915250"/>
            <a:ext cx="4269901" cy="263866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"/>
          <p:cNvSpPr txBox="1"/>
          <p:nvPr/>
        </p:nvSpPr>
        <p:spPr>
          <a:xfrm>
            <a:off x="4723050" y="2398438"/>
            <a:ext cx="4269900" cy="22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Motor voltage	: 12VDC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Motor current	: 200-300mA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Flow rate		: up to 100 mL/min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RPM			: 5000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6" name="Google Shape;196;p24"/>
          <p:cNvPicPr preferRelativeResize="0"/>
          <p:nvPr/>
        </p:nvPicPr>
        <p:blipFill rotWithShape="1">
          <a:blip r:embed="rId3">
            <a:alphaModFix/>
          </a:blip>
          <a:srcRect b="2600" l="5527" r="3998" t="0"/>
          <a:stretch/>
        </p:blipFill>
        <p:spPr>
          <a:xfrm>
            <a:off x="3022050" y="0"/>
            <a:ext cx="6121951" cy="4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4"/>
          <p:cNvSpPr txBox="1"/>
          <p:nvPr>
            <p:ph type="title"/>
          </p:nvPr>
        </p:nvSpPr>
        <p:spPr>
          <a:xfrm>
            <a:off x="311700" y="445025"/>
            <a:ext cx="345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</a:t>
            </a:r>
            <a:r>
              <a:rPr lang="en"/>
              <a:t>Schematic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3" name="Google Shape;203;p25"/>
          <p:cNvPicPr preferRelativeResize="0"/>
          <p:nvPr/>
        </p:nvPicPr>
        <p:blipFill rotWithShape="1">
          <a:blip r:embed="rId3">
            <a:alphaModFix/>
          </a:blip>
          <a:srcRect b="2600" l="5527" r="3998" t="0"/>
          <a:stretch/>
        </p:blipFill>
        <p:spPr>
          <a:xfrm>
            <a:off x="3022050" y="0"/>
            <a:ext cx="6121951" cy="4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5"/>
          <p:cNvSpPr/>
          <p:nvPr/>
        </p:nvSpPr>
        <p:spPr>
          <a:xfrm>
            <a:off x="3782400" y="2104025"/>
            <a:ext cx="1579200" cy="1730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5"/>
          <p:cNvSpPr txBox="1"/>
          <p:nvPr/>
        </p:nvSpPr>
        <p:spPr>
          <a:xfrm>
            <a:off x="199250" y="2788750"/>
            <a:ext cx="3000000" cy="18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Connects to :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LCD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User Controls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Pump Controller		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5"/>
          <p:cNvSpPr txBox="1"/>
          <p:nvPr>
            <p:ph type="title"/>
          </p:nvPr>
        </p:nvSpPr>
        <p:spPr>
          <a:xfrm>
            <a:off x="311700" y="445025"/>
            <a:ext cx="345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Schematic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MCU</a:t>
            </a:r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2113" y="1697788"/>
            <a:ext cx="2295525" cy="2543175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238125">
              <a:srgbClr val="000000"/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 rotWithShape="1">
          <a:blip r:embed="rId3">
            <a:alphaModFix/>
          </a:blip>
          <a:srcRect b="2600" l="5527" r="3998" t="0"/>
          <a:stretch/>
        </p:blipFill>
        <p:spPr>
          <a:xfrm>
            <a:off x="3022050" y="0"/>
            <a:ext cx="6121951" cy="4306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6"/>
          <p:cNvPicPr preferRelativeResize="0"/>
          <p:nvPr/>
        </p:nvPicPr>
        <p:blipFill rotWithShape="1">
          <a:blip r:embed="rId4">
            <a:alphaModFix/>
          </a:blip>
          <a:srcRect b="0" l="6296" r="0" t="0"/>
          <a:stretch/>
        </p:blipFill>
        <p:spPr>
          <a:xfrm>
            <a:off x="4186838" y="2478350"/>
            <a:ext cx="1195925" cy="6477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238125">
              <a:srgbClr val="000000"/>
            </a:outerShdw>
          </a:effectLst>
        </p:spPr>
      </p:pic>
      <p:sp>
        <p:nvSpPr>
          <p:cNvPr id="215" name="Google Shape;215;p26"/>
          <p:cNvSpPr/>
          <p:nvPr/>
        </p:nvSpPr>
        <p:spPr>
          <a:xfrm>
            <a:off x="3022050" y="2431850"/>
            <a:ext cx="1020900" cy="740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6"/>
          <p:cNvSpPr txBox="1"/>
          <p:nvPr/>
        </p:nvSpPr>
        <p:spPr>
          <a:xfrm>
            <a:off x="199250" y="2788750"/>
            <a:ext cx="3000000" cy="18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ATMega independent from Arduino board</a:t>
            </a:r>
            <a:endParaRPr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16 Mhz crystal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22pF capacitors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 txBox="1"/>
          <p:nvPr>
            <p:ph type="title"/>
          </p:nvPr>
        </p:nvSpPr>
        <p:spPr>
          <a:xfrm>
            <a:off x="311700" y="445025"/>
            <a:ext cx="345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Schematic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MCU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" name="Google Shape;223;p27"/>
          <p:cNvPicPr preferRelativeResize="0"/>
          <p:nvPr/>
        </p:nvPicPr>
        <p:blipFill rotWithShape="1">
          <a:blip r:embed="rId3">
            <a:alphaModFix/>
          </a:blip>
          <a:srcRect b="2600" l="5527" r="3998" t="0"/>
          <a:stretch/>
        </p:blipFill>
        <p:spPr>
          <a:xfrm>
            <a:off x="3022050" y="0"/>
            <a:ext cx="6121951" cy="4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 txBox="1"/>
          <p:nvPr>
            <p:ph type="title"/>
          </p:nvPr>
        </p:nvSpPr>
        <p:spPr>
          <a:xfrm>
            <a:off x="311700" y="445025"/>
            <a:ext cx="345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Schematic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LCD</a:t>
            </a:r>
            <a:endParaRPr/>
          </a:p>
        </p:txBody>
      </p:sp>
      <p:sp>
        <p:nvSpPr>
          <p:cNvPr id="225" name="Google Shape;225;p27"/>
          <p:cNvSpPr txBox="1"/>
          <p:nvPr/>
        </p:nvSpPr>
        <p:spPr>
          <a:xfrm>
            <a:off x="199250" y="2788750"/>
            <a:ext cx="3000000" cy="18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LCD options: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Option to use 16 pin LCD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Option to use 4 pin I2C LCD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"/>
          <p:cNvSpPr/>
          <p:nvPr/>
        </p:nvSpPr>
        <p:spPr>
          <a:xfrm>
            <a:off x="7188775" y="2408425"/>
            <a:ext cx="1217700" cy="2129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2363" y="1553588"/>
            <a:ext cx="1495425" cy="2752725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238125">
              <a:srgbClr val="000000"/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3" name="Google Shape;233;p28"/>
          <p:cNvPicPr preferRelativeResize="0"/>
          <p:nvPr/>
        </p:nvPicPr>
        <p:blipFill rotWithShape="1">
          <a:blip r:embed="rId3">
            <a:alphaModFix/>
          </a:blip>
          <a:srcRect b="2600" l="5527" r="3998" t="0"/>
          <a:stretch/>
        </p:blipFill>
        <p:spPr>
          <a:xfrm>
            <a:off x="3022050" y="0"/>
            <a:ext cx="6121951" cy="4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8"/>
          <p:cNvSpPr txBox="1"/>
          <p:nvPr>
            <p:ph type="title"/>
          </p:nvPr>
        </p:nvSpPr>
        <p:spPr>
          <a:xfrm>
            <a:off x="311700" y="445025"/>
            <a:ext cx="345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Schematic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Controls</a:t>
            </a:r>
            <a:endParaRPr/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0100" y="2324975"/>
            <a:ext cx="3046675" cy="190925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238125">
              <a:srgbClr val="000000"/>
            </a:outerShdw>
          </a:effectLst>
        </p:spPr>
      </p:pic>
      <p:sp>
        <p:nvSpPr>
          <p:cNvPr id="236" name="Google Shape;236;p28"/>
          <p:cNvSpPr/>
          <p:nvPr/>
        </p:nvSpPr>
        <p:spPr>
          <a:xfrm>
            <a:off x="6710100" y="1296175"/>
            <a:ext cx="1637700" cy="1157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8"/>
          <p:cNvSpPr txBox="1"/>
          <p:nvPr/>
        </p:nvSpPr>
        <p:spPr>
          <a:xfrm>
            <a:off x="199250" y="2788750"/>
            <a:ext cx="3000000" cy="20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One 10K POT to control pump speed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One 10K POT to control LCD brightness (if 16 pin LCD is used)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3" name="Google Shape;243;p29"/>
          <p:cNvPicPr preferRelativeResize="0"/>
          <p:nvPr/>
        </p:nvPicPr>
        <p:blipFill rotWithShape="1">
          <a:blip r:embed="rId3">
            <a:alphaModFix/>
          </a:blip>
          <a:srcRect b="2600" l="5527" r="3998" t="0"/>
          <a:stretch/>
        </p:blipFill>
        <p:spPr>
          <a:xfrm>
            <a:off x="3022050" y="0"/>
            <a:ext cx="6121951" cy="4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9"/>
          <p:cNvSpPr txBox="1"/>
          <p:nvPr>
            <p:ph type="title"/>
          </p:nvPr>
        </p:nvSpPr>
        <p:spPr>
          <a:xfrm>
            <a:off x="311700" y="445025"/>
            <a:ext cx="345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Schematic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Pump Controller</a:t>
            </a:r>
            <a:endParaRPr/>
          </a:p>
        </p:txBody>
      </p:sp>
      <p:sp>
        <p:nvSpPr>
          <p:cNvPr id="245" name="Google Shape;245;p29"/>
          <p:cNvSpPr txBox="1"/>
          <p:nvPr/>
        </p:nvSpPr>
        <p:spPr>
          <a:xfrm>
            <a:off x="199250" y="2788750"/>
            <a:ext cx="3000000" cy="18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12V power supply in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5V out for system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MCU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LCD</a:t>
            </a:r>
            <a:endParaRPr/>
          </a:p>
          <a:p>
            <a: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controls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7350" y="1660725"/>
            <a:ext cx="2340525" cy="3129475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238125">
              <a:srgbClr val="000000"/>
            </a:outerShdw>
          </a:effectLst>
        </p:spPr>
      </p:pic>
      <p:sp>
        <p:nvSpPr>
          <p:cNvPr id="247" name="Google Shape;247;p29"/>
          <p:cNvSpPr/>
          <p:nvPr/>
        </p:nvSpPr>
        <p:spPr>
          <a:xfrm>
            <a:off x="5338875" y="152525"/>
            <a:ext cx="1206000" cy="1157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3" name="Google Shape;253;p30"/>
          <p:cNvPicPr preferRelativeResize="0"/>
          <p:nvPr/>
        </p:nvPicPr>
        <p:blipFill rotWithShape="1">
          <a:blip r:embed="rId3">
            <a:alphaModFix/>
          </a:blip>
          <a:srcRect b="2600" l="5527" r="3998" t="0"/>
          <a:stretch/>
        </p:blipFill>
        <p:spPr>
          <a:xfrm>
            <a:off x="3022050" y="0"/>
            <a:ext cx="6121951" cy="4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0"/>
          <p:cNvSpPr txBox="1"/>
          <p:nvPr>
            <p:ph type="title"/>
          </p:nvPr>
        </p:nvSpPr>
        <p:spPr>
          <a:xfrm>
            <a:off x="311700" y="445025"/>
            <a:ext cx="345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Schematic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Voltage Readings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RC Filter</a:t>
            </a:r>
            <a:endParaRPr sz="2400"/>
          </a:p>
        </p:txBody>
      </p:sp>
      <p:sp>
        <p:nvSpPr>
          <p:cNvPr id="255" name="Google Shape;255;p30"/>
          <p:cNvSpPr txBox="1"/>
          <p:nvPr/>
        </p:nvSpPr>
        <p:spPr>
          <a:xfrm>
            <a:off x="199250" y="2788750"/>
            <a:ext cx="3000000" cy="18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RC filter reads voltage of motors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Reads between 0 to 12V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6" name="Google Shape;2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9250" y="1833725"/>
            <a:ext cx="2348850" cy="206510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238125">
              <a:srgbClr val="000000"/>
            </a:outerShdw>
          </a:effectLst>
        </p:spPr>
      </p:pic>
      <p:sp>
        <p:nvSpPr>
          <p:cNvPr id="257" name="Google Shape;257;p30"/>
          <p:cNvSpPr/>
          <p:nvPr/>
        </p:nvSpPr>
        <p:spPr>
          <a:xfrm>
            <a:off x="6860925" y="78900"/>
            <a:ext cx="1206000" cy="1157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3" name="Google Shape;263;p31"/>
          <p:cNvPicPr preferRelativeResize="0"/>
          <p:nvPr/>
        </p:nvPicPr>
        <p:blipFill rotWithShape="1">
          <a:blip r:embed="rId3">
            <a:alphaModFix/>
          </a:blip>
          <a:srcRect b="2600" l="5527" r="3998" t="0"/>
          <a:stretch/>
        </p:blipFill>
        <p:spPr>
          <a:xfrm>
            <a:off x="3022050" y="0"/>
            <a:ext cx="6121951" cy="43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1"/>
          <p:cNvSpPr txBox="1"/>
          <p:nvPr>
            <p:ph type="title"/>
          </p:nvPr>
        </p:nvSpPr>
        <p:spPr>
          <a:xfrm>
            <a:off x="311700" y="445025"/>
            <a:ext cx="345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 Schematic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Voltage Readings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/>
              <a:t>Divider</a:t>
            </a:r>
            <a:endParaRPr/>
          </a:p>
        </p:txBody>
      </p:sp>
      <p:sp>
        <p:nvSpPr>
          <p:cNvPr id="265" name="Google Shape;265;p31"/>
          <p:cNvSpPr txBox="1"/>
          <p:nvPr/>
        </p:nvSpPr>
        <p:spPr>
          <a:xfrm>
            <a:off x="199250" y="2788750"/>
            <a:ext cx="3000000" cy="18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/>
              <a:t>10 to 1 voltage divider</a:t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Outputs between 0 to 1.2V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6631" y="1343856"/>
            <a:ext cx="2850925" cy="2735150"/>
          </a:xfrm>
          <a:prstGeom prst="rect">
            <a:avLst/>
          </a:prstGeom>
          <a:noFill/>
          <a:ln>
            <a:noFill/>
          </a:ln>
          <a:effectLst>
            <a:outerShdw blurRad="1428750" rotWithShape="0" algn="bl" dir="5400000" dist="238125">
              <a:srgbClr val="000000"/>
            </a:outerShdw>
          </a:effectLst>
        </p:spPr>
      </p:pic>
      <p:sp>
        <p:nvSpPr>
          <p:cNvPr id="267" name="Google Shape;267;p31"/>
          <p:cNvSpPr/>
          <p:nvPr/>
        </p:nvSpPr>
        <p:spPr>
          <a:xfrm>
            <a:off x="8055150" y="67175"/>
            <a:ext cx="1089000" cy="1157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Description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Develop a fluidic system that can be operated at rated variable flow. The system should be able to pull fluid various reservoirs for 90 seconds then stop.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user should be able to use a regulator to control the flow rate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exact flow rate and system voltage should be displayed in a 16x2 LCD display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Pump needs to pull fluid from </a:t>
            </a:r>
            <a:r>
              <a:rPr lang="en"/>
              <a:t>reservoir</a:t>
            </a:r>
            <a:r>
              <a:rPr lang="en"/>
              <a:t> for 90 seconds </a:t>
            </a:r>
            <a:r>
              <a:rPr lang="en"/>
              <a:t>then</a:t>
            </a:r>
            <a:r>
              <a:rPr lang="en"/>
              <a:t> come to a stop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System should include a toggle switch which controls on/off state of pumps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final system must have a PCB and a chassis that will hold everything in place</a:t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2"/>
          <p:cNvSpPr txBox="1"/>
          <p:nvPr>
            <p:ph type="title"/>
          </p:nvPr>
        </p:nvSpPr>
        <p:spPr>
          <a:xfrm>
            <a:off x="4600200" y="445025"/>
            <a:ext cx="42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</a:t>
            </a:r>
            <a:endParaRPr/>
          </a:p>
        </p:txBody>
      </p:sp>
      <p:sp>
        <p:nvSpPr>
          <p:cNvPr id="273" name="Google Shape;27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70" y="233675"/>
            <a:ext cx="3581481" cy="233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50" y="2572175"/>
            <a:ext cx="3579325" cy="23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2"/>
          <p:cNvSpPr txBox="1"/>
          <p:nvPr/>
        </p:nvSpPr>
        <p:spPr>
          <a:xfrm>
            <a:off x="4734275" y="1107725"/>
            <a:ext cx="40359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 layers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.3mm trace width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.5 amp max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.9mm hole diameter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type="title"/>
          </p:nvPr>
        </p:nvSpPr>
        <p:spPr>
          <a:xfrm>
            <a:off x="4600200" y="445025"/>
            <a:ext cx="42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</a:t>
            </a:r>
            <a:endParaRPr/>
          </a:p>
        </p:txBody>
      </p:sp>
      <p:sp>
        <p:nvSpPr>
          <p:cNvPr id="282" name="Google Shape;28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3" name="Google Shape;28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70" y="233675"/>
            <a:ext cx="3581481" cy="233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50" y="2572175"/>
            <a:ext cx="3579325" cy="23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3"/>
          <p:cNvSpPr txBox="1"/>
          <p:nvPr/>
        </p:nvSpPr>
        <p:spPr>
          <a:xfrm>
            <a:off x="4734275" y="1107725"/>
            <a:ext cx="40359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3mm holes for mounting</a:t>
            </a:r>
            <a:endParaRPr/>
          </a:p>
        </p:txBody>
      </p:sp>
      <p:sp>
        <p:nvSpPr>
          <p:cNvPr id="286" name="Google Shape;286;p33"/>
          <p:cNvSpPr/>
          <p:nvPr/>
        </p:nvSpPr>
        <p:spPr>
          <a:xfrm>
            <a:off x="4071050" y="239900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3"/>
          <p:cNvSpPr/>
          <p:nvPr/>
        </p:nvSpPr>
        <p:spPr>
          <a:xfrm>
            <a:off x="4071050" y="2212650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3"/>
          <p:cNvSpPr/>
          <p:nvPr/>
        </p:nvSpPr>
        <p:spPr>
          <a:xfrm>
            <a:off x="4071050" y="2572175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3"/>
          <p:cNvSpPr/>
          <p:nvPr/>
        </p:nvSpPr>
        <p:spPr>
          <a:xfrm>
            <a:off x="4020250" y="4570600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type="title"/>
          </p:nvPr>
        </p:nvSpPr>
        <p:spPr>
          <a:xfrm>
            <a:off x="4600200" y="445025"/>
            <a:ext cx="42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</a:t>
            </a:r>
            <a:endParaRPr/>
          </a:p>
        </p:txBody>
      </p:sp>
      <p:sp>
        <p:nvSpPr>
          <p:cNvPr id="295" name="Google Shape;29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6" name="Google Shape;2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70" y="233675"/>
            <a:ext cx="3581481" cy="233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50" y="2572175"/>
            <a:ext cx="3579325" cy="23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4"/>
          <p:cNvSpPr txBox="1"/>
          <p:nvPr/>
        </p:nvSpPr>
        <p:spPr>
          <a:xfrm>
            <a:off x="4734275" y="1107725"/>
            <a:ext cx="40359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3mm holes for mounting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Extra GND and VCC </a:t>
            </a:r>
            <a:endParaRPr/>
          </a:p>
        </p:txBody>
      </p:sp>
      <p:sp>
        <p:nvSpPr>
          <p:cNvPr id="299" name="Google Shape;299;p34"/>
          <p:cNvSpPr/>
          <p:nvPr/>
        </p:nvSpPr>
        <p:spPr>
          <a:xfrm>
            <a:off x="4071050" y="4574600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4"/>
          <p:cNvSpPr/>
          <p:nvPr/>
        </p:nvSpPr>
        <p:spPr>
          <a:xfrm>
            <a:off x="4071050" y="2803075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/>
          <p:nvPr/>
        </p:nvSpPr>
        <p:spPr>
          <a:xfrm>
            <a:off x="892075" y="2803075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34"/>
          <p:cNvSpPr/>
          <p:nvPr/>
        </p:nvSpPr>
        <p:spPr>
          <a:xfrm>
            <a:off x="892075" y="4313600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5"/>
          <p:cNvSpPr txBox="1"/>
          <p:nvPr>
            <p:ph type="title"/>
          </p:nvPr>
        </p:nvSpPr>
        <p:spPr>
          <a:xfrm>
            <a:off x="4600200" y="445025"/>
            <a:ext cx="42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</a:t>
            </a:r>
            <a:endParaRPr/>
          </a:p>
        </p:txBody>
      </p:sp>
      <p:sp>
        <p:nvSpPr>
          <p:cNvPr id="308" name="Google Shape;308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9" name="Google Shape;30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70" y="233675"/>
            <a:ext cx="3581481" cy="233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50" y="2572175"/>
            <a:ext cx="3579325" cy="23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35"/>
          <p:cNvSpPr txBox="1"/>
          <p:nvPr/>
        </p:nvSpPr>
        <p:spPr>
          <a:xfrm>
            <a:off x="4734275" y="1107725"/>
            <a:ext cx="40359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3mm holes for mounting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Extra GND and VCC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Holes for unused MCU pins</a:t>
            </a:r>
            <a:endParaRPr/>
          </a:p>
        </p:txBody>
      </p:sp>
      <p:sp>
        <p:nvSpPr>
          <p:cNvPr id="312" name="Google Shape;312;p35"/>
          <p:cNvSpPr/>
          <p:nvPr/>
        </p:nvSpPr>
        <p:spPr>
          <a:xfrm rot="5400000">
            <a:off x="1425025" y="4274350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5"/>
          <p:cNvSpPr/>
          <p:nvPr/>
        </p:nvSpPr>
        <p:spPr>
          <a:xfrm rot="10800000">
            <a:off x="964875" y="3122425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5"/>
          <p:cNvSpPr/>
          <p:nvPr/>
        </p:nvSpPr>
        <p:spPr>
          <a:xfrm rot="5400000">
            <a:off x="1893525" y="3525225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/>
          <p:nvPr>
            <p:ph type="title"/>
          </p:nvPr>
        </p:nvSpPr>
        <p:spPr>
          <a:xfrm>
            <a:off x="4600200" y="445025"/>
            <a:ext cx="42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</a:t>
            </a:r>
            <a:endParaRPr/>
          </a:p>
        </p:txBody>
      </p:sp>
      <p:sp>
        <p:nvSpPr>
          <p:cNvPr id="320" name="Google Shape;32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1" name="Google Shape;32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70" y="233675"/>
            <a:ext cx="3581481" cy="233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50" y="2572175"/>
            <a:ext cx="3579325" cy="23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6"/>
          <p:cNvSpPr txBox="1"/>
          <p:nvPr/>
        </p:nvSpPr>
        <p:spPr>
          <a:xfrm>
            <a:off x="4734275" y="1107725"/>
            <a:ext cx="40359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3mm holes for mounting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Extra GND and VCC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Holes for unused MCU pins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I2C module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LCD Pins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Control Pins</a:t>
            </a:r>
            <a:endParaRPr/>
          </a:p>
        </p:txBody>
      </p:sp>
      <p:sp>
        <p:nvSpPr>
          <p:cNvPr id="324" name="Google Shape;324;p36"/>
          <p:cNvSpPr/>
          <p:nvPr/>
        </p:nvSpPr>
        <p:spPr>
          <a:xfrm rot="-5400000">
            <a:off x="1848575" y="1919100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6"/>
          <p:cNvSpPr/>
          <p:nvPr/>
        </p:nvSpPr>
        <p:spPr>
          <a:xfrm rot="-5400000">
            <a:off x="1806250" y="4230500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36"/>
          <p:cNvSpPr/>
          <p:nvPr/>
        </p:nvSpPr>
        <p:spPr>
          <a:xfrm rot="-5400000">
            <a:off x="3218625" y="1813925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36"/>
          <p:cNvSpPr/>
          <p:nvPr/>
        </p:nvSpPr>
        <p:spPr>
          <a:xfrm rot="-5400000">
            <a:off x="729300" y="4277525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36"/>
          <p:cNvSpPr/>
          <p:nvPr/>
        </p:nvSpPr>
        <p:spPr>
          <a:xfrm rot="-5400000">
            <a:off x="2855275" y="1813925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6"/>
          <p:cNvSpPr/>
          <p:nvPr/>
        </p:nvSpPr>
        <p:spPr>
          <a:xfrm rot="-5400000">
            <a:off x="2883200" y="4172350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6"/>
          <p:cNvSpPr/>
          <p:nvPr/>
        </p:nvSpPr>
        <p:spPr>
          <a:xfrm rot="-5400000">
            <a:off x="3252638" y="4172350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6"/>
          <p:cNvSpPr/>
          <p:nvPr/>
        </p:nvSpPr>
        <p:spPr>
          <a:xfrm rot="-5400000">
            <a:off x="783325" y="1919100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7"/>
          <p:cNvSpPr txBox="1"/>
          <p:nvPr>
            <p:ph type="title"/>
          </p:nvPr>
        </p:nvSpPr>
        <p:spPr>
          <a:xfrm>
            <a:off x="4600200" y="445025"/>
            <a:ext cx="42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</a:t>
            </a:r>
            <a:endParaRPr/>
          </a:p>
        </p:txBody>
      </p:sp>
      <p:sp>
        <p:nvSpPr>
          <p:cNvPr id="337" name="Google Shape;337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38" name="Google Shape;33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70" y="233675"/>
            <a:ext cx="3581481" cy="233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50" y="2572175"/>
            <a:ext cx="3579325" cy="23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7"/>
          <p:cNvSpPr txBox="1"/>
          <p:nvPr/>
        </p:nvSpPr>
        <p:spPr>
          <a:xfrm>
            <a:off x="4734275" y="1107725"/>
            <a:ext cx="40359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3mm holes for mounting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Extra GND and VCC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Holes for unused MCU pins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I2C module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LCD Pins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Control Pins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MCU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7"/>
          <p:cNvSpPr/>
          <p:nvPr/>
        </p:nvSpPr>
        <p:spPr>
          <a:xfrm rot="-5400000">
            <a:off x="1926175" y="684375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7"/>
          <p:cNvSpPr/>
          <p:nvPr/>
        </p:nvSpPr>
        <p:spPr>
          <a:xfrm rot="-5400000">
            <a:off x="1926175" y="3016950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 txBox="1"/>
          <p:nvPr>
            <p:ph type="title"/>
          </p:nvPr>
        </p:nvSpPr>
        <p:spPr>
          <a:xfrm>
            <a:off x="4600200" y="445025"/>
            <a:ext cx="42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</a:t>
            </a:r>
            <a:endParaRPr/>
          </a:p>
        </p:txBody>
      </p:sp>
      <p:sp>
        <p:nvSpPr>
          <p:cNvPr id="348" name="Google Shape;348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9" name="Google Shape;3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70" y="233675"/>
            <a:ext cx="3581481" cy="233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50" y="2572175"/>
            <a:ext cx="3579325" cy="23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 txBox="1"/>
          <p:nvPr/>
        </p:nvSpPr>
        <p:spPr>
          <a:xfrm>
            <a:off x="4734275" y="1107725"/>
            <a:ext cx="40359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3mm holes for mounting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Extra GND and VCC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Holes for unused MCU pins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I2C module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LCD Pins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Control Pins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MCU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Motor Driver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1008950" y="1142975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38"/>
          <p:cNvSpPr/>
          <p:nvPr/>
        </p:nvSpPr>
        <p:spPr>
          <a:xfrm>
            <a:off x="1008950" y="3610925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39"/>
          <p:cNvSpPr txBox="1"/>
          <p:nvPr>
            <p:ph type="title"/>
          </p:nvPr>
        </p:nvSpPr>
        <p:spPr>
          <a:xfrm>
            <a:off x="4600200" y="445025"/>
            <a:ext cx="42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</a:t>
            </a:r>
            <a:endParaRPr/>
          </a:p>
        </p:txBody>
      </p:sp>
      <p:sp>
        <p:nvSpPr>
          <p:cNvPr id="359" name="Google Shape;35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70" y="233675"/>
            <a:ext cx="3581481" cy="233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950" y="2572175"/>
            <a:ext cx="3579325" cy="2338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9"/>
          <p:cNvSpPr txBox="1"/>
          <p:nvPr/>
        </p:nvSpPr>
        <p:spPr>
          <a:xfrm>
            <a:off x="4734275" y="1107725"/>
            <a:ext cx="40359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3mm holes for mounting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Extra GND and VCC 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Holes for unused MCU pins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I2C module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LCD Pins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Control Pins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MCU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">
                <a:solidFill>
                  <a:schemeClr val="dk1"/>
                </a:solidFill>
              </a:rPr>
              <a:t>Motor Driver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Motor pins</a:t>
            </a:r>
            <a:endParaRPr/>
          </a:p>
        </p:txBody>
      </p:sp>
      <p:sp>
        <p:nvSpPr>
          <p:cNvPr id="363" name="Google Shape;363;p39"/>
          <p:cNvSpPr/>
          <p:nvPr/>
        </p:nvSpPr>
        <p:spPr>
          <a:xfrm rot="5400000">
            <a:off x="1143000" y="721475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 rot="5400000">
            <a:off x="1171225" y="4549325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9"/>
          <p:cNvSpPr/>
          <p:nvPr/>
        </p:nvSpPr>
        <p:spPr>
          <a:xfrm rot="5400000">
            <a:off x="1203675" y="2165050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39"/>
          <p:cNvSpPr/>
          <p:nvPr/>
        </p:nvSpPr>
        <p:spPr>
          <a:xfrm rot="5400000">
            <a:off x="1203675" y="3050725"/>
            <a:ext cx="331500" cy="261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47625">
              <a:srgbClr val="000000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/>
          <p:nvPr>
            <p:ph type="title"/>
          </p:nvPr>
        </p:nvSpPr>
        <p:spPr>
          <a:xfrm>
            <a:off x="311700" y="445025"/>
            <a:ext cx="287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Flowchart</a:t>
            </a:r>
            <a:endParaRPr/>
          </a:p>
        </p:txBody>
      </p:sp>
      <p:sp>
        <p:nvSpPr>
          <p:cNvPr id="372" name="Google Shape;37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3" name="Google Shape;373;p40"/>
          <p:cNvSpPr/>
          <p:nvPr/>
        </p:nvSpPr>
        <p:spPr>
          <a:xfrm>
            <a:off x="3184500" y="2394275"/>
            <a:ext cx="983400" cy="4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Motors off</a:t>
            </a:r>
            <a:endParaRPr/>
          </a:p>
        </p:txBody>
      </p:sp>
      <p:sp>
        <p:nvSpPr>
          <p:cNvPr id="374" name="Google Shape;374;p40"/>
          <p:cNvSpPr/>
          <p:nvPr/>
        </p:nvSpPr>
        <p:spPr>
          <a:xfrm>
            <a:off x="3901500" y="3765700"/>
            <a:ext cx="1053600" cy="659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voltage and Flow</a:t>
            </a:r>
            <a:endParaRPr/>
          </a:p>
        </p:txBody>
      </p:sp>
      <p:sp>
        <p:nvSpPr>
          <p:cNvPr id="375" name="Google Shape;375;p40"/>
          <p:cNvSpPr/>
          <p:nvPr/>
        </p:nvSpPr>
        <p:spPr>
          <a:xfrm>
            <a:off x="4738875" y="2394275"/>
            <a:ext cx="983400" cy="4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Motors on</a:t>
            </a:r>
            <a:endParaRPr/>
          </a:p>
        </p:txBody>
      </p:sp>
      <p:sp>
        <p:nvSpPr>
          <p:cNvPr id="376" name="Google Shape;376;p40"/>
          <p:cNvSpPr/>
          <p:nvPr/>
        </p:nvSpPr>
        <p:spPr>
          <a:xfrm>
            <a:off x="4580800" y="3096400"/>
            <a:ext cx="1299300" cy="4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90 sec passed?</a:t>
            </a:r>
            <a:endParaRPr/>
          </a:p>
        </p:txBody>
      </p:sp>
      <p:cxnSp>
        <p:nvCxnSpPr>
          <p:cNvPr id="377" name="Google Shape;377;p40"/>
          <p:cNvCxnSpPr>
            <a:stCxn id="378" idx="2"/>
            <a:endCxn id="373" idx="0"/>
          </p:cNvCxnSpPr>
          <p:nvPr/>
        </p:nvCxnSpPr>
        <p:spPr>
          <a:xfrm rot="5400000">
            <a:off x="3849275" y="1815147"/>
            <a:ext cx="406200" cy="7521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40"/>
          <p:cNvCxnSpPr>
            <a:stCxn id="378" idx="2"/>
            <a:endCxn id="375" idx="0"/>
          </p:cNvCxnSpPr>
          <p:nvPr/>
        </p:nvCxnSpPr>
        <p:spPr>
          <a:xfrm flipH="1" rot="-5400000">
            <a:off x="4626425" y="1790097"/>
            <a:ext cx="406200" cy="8022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0" name="Google Shape;380;p40"/>
          <p:cNvCxnSpPr>
            <a:stCxn id="373" idx="2"/>
            <a:endCxn id="374" idx="1"/>
          </p:cNvCxnSpPr>
          <p:nvPr/>
        </p:nvCxnSpPr>
        <p:spPr>
          <a:xfrm flipH="1" rot="-5400000">
            <a:off x="3178350" y="3372125"/>
            <a:ext cx="1221000" cy="225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40"/>
          <p:cNvSpPr txBox="1"/>
          <p:nvPr/>
        </p:nvSpPr>
        <p:spPr>
          <a:xfrm>
            <a:off x="5230575" y="1981600"/>
            <a:ext cx="5487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</p:txBody>
      </p:sp>
      <p:sp>
        <p:nvSpPr>
          <p:cNvPr id="382" name="Google Shape;382;p40"/>
          <p:cNvSpPr/>
          <p:nvPr/>
        </p:nvSpPr>
        <p:spPr>
          <a:xfrm>
            <a:off x="3939675" y="458350"/>
            <a:ext cx="924900" cy="46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POT</a:t>
            </a:r>
            <a:endParaRPr/>
          </a:p>
        </p:txBody>
      </p:sp>
      <p:cxnSp>
        <p:nvCxnSpPr>
          <p:cNvPr id="383" name="Google Shape;383;p40"/>
          <p:cNvCxnSpPr>
            <a:stCxn id="382" idx="2"/>
            <a:endCxn id="378" idx="2"/>
          </p:cNvCxnSpPr>
          <p:nvPr/>
        </p:nvCxnSpPr>
        <p:spPr>
          <a:xfrm>
            <a:off x="4402125" y="919150"/>
            <a:ext cx="26400" cy="106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4" name="Google Shape;384;p40"/>
          <p:cNvSpPr/>
          <p:nvPr/>
        </p:nvSpPr>
        <p:spPr>
          <a:xfrm>
            <a:off x="3965975" y="992825"/>
            <a:ext cx="924900" cy="46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Read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switch</a:t>
            </a:r>
            <a:endParaRPr/>
          </a:p>
        </p:txBody>
      </p:sp>
      <p:sp>
        <p:nvSpPr>
          <p:cNvPr id="378" name="Google Shape;378;p40"/>
          <p:cNvSpPr/>
          <p:nvPr/>
        </p:nvSpPr>
        <p:spPr>
          <a:xfrm>
            <a:off x="3965975" y="1527297"/>
            <a:ext cx="924900" cy="46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switch on?</a:t>
            </a:r>
            <a:endParaRPr/>
          </a:p>
        </p:txBody>
      </p:sp>
      <p:sp>
        <p:nvSpPr>
          <p:cNvPr id="385" name="Google Shape;385;p40"/>
          <p:cNvSpPr txBox="1"/>
          <p:nvPr/>
        </p:nvSpPr>
        <p:spPr>
          <a:xfrm>
            <a:off x="3225175" y="2002300"/>
            <a:ext cx="4011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</a:t>
            </a:r>
            <a:endParaRPr/>
          </a:p>
        </p:txBody>
      </p:sp>
      <p:sp>
        <p:nvSpPr>
          <p:cNvPr id="386" name="Google Shape;386;p40"/>
          <p:cNvSpPr txBox="1"/>
          <p:nvPr/>
        </p:nvSpPr>
        <p:spPr>
          <a:xfrm>
            <a:off x="4342050" y="2760300"/>
            <a:ext cx="5487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yes</a:t>
            </a:r>
            <a:endParaRPr/>
          </a:p>
        </p:txBody>
      </p:sp>
      <p:sp>
        <p:nvSpPr>
          <p:cNvPr id="387" name="Google Shape;387;p40"/>
          <p:cNvSpPr txBox="1"/>
          <p:nvPr/>
        </p:nvSpPr>
        <p:spPr>
          <a:xfrm>
            <a:off x="5907100" y="2781000"/>
            <a:ext cx="401100" cy="3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</a:t>
            </a:r>
            <a:endParaRPr/>
          </a:p>
        </p:txBody>
      </p:sp>
      <p:cxnSp>
        <p:nvCxnSpPr>
          <p:cNvPr id="388" name="Google Shape;388;p40"/>
          <p:cNvCxnSpPr>
            <a:stCxn id="375" idx="2"/>
            <a:endCxn id="376" idx="0"/>
          </p:cNvCxnSpPr>
          <p:nvPr/>
        </p:nvCxnSpPr>
        <p:spPr>
          <a:xfrm>
            <a:off x="5230575" y="2874275"/>
            <a:ext cx="0" cy="222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9" name="Google Shape;389;p40"/>
          <p:cNvCxnSpPr>
            <a:stCxn id="376" idx="1"/>
            <a:endCxn id="373" idx="3"/>
          </p:cNvCxnSpPr>
          <p:nvPr/>
        </p:nvCxnSpPr>
        <p:spPr>
          <a:xfrm rot="10800000">
            <a:off x="4168000" y="2634400"/>
            <a:ext cx="412800" cy="702000"/>
          </a:xfrm>
          <a:prstGeom prst="bentConnector3">
            <a:avLst>
              <a:gd fmla="val 500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0" name="Google Shape;390;p40"/>
          <p:cNvSpPr/>
          <p:nvPr/>
        </p:nvSpPr>
        <p:spPr>
          <a:xfrm>
            <a:off x="6335250" y="3096400"/>
            <a:ext cx="983400" cy="48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Motors are on</a:t>
            </a:r>
            <a:endParaRPr/>
          </a:p>
        </p:txBody>
      </p:sp>
      <p:cxnSp>
        <p:nvCxnSpPr>
          <p:cNvPr id="391" name="Google Shape;391;p40"/>
          <p:cNvCxnSpPr>
            <a:stCxn id="376" idx="3"/>
            <a:endCxn id="390" idx="1"/>
          </p:cNvCxnSpPr>
          <p:nvPr/>
        </p:nvCxnSpPr>
        <p:spPr>
          <a:xfrm>
            <a:off x="5880100" y="3336400"/>
            <a:ext cx="45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2" name="Google Shape;392;p40"/>
          <p:cNvCxnSpPr>
            <a:stCxn id="390" idx="3"/>
            <a:endCxn id="374" idx="3"/>
          </p:cNvCxnSpPr>
          <p:nvPr/>
        </p:nvCxnSpPr>
        <p:spPr>
          <a:xfrm flipH="1">
            <a:off x="4954950" y="3336400"/>
            <a:ext cx="2363700" cy="759000"/>
          </a:xfrm>
          <a:prstGeom prst="bentConnector3">
            <a:avLst>
              <a:gd fmla="val -100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3" name="Google Shape;393;p40"/>
          <p:cNvCxnSpPr>
            <a:stCxn id="374" idx="2"/>
            <a:endCxn id="382" idx="0"/>
          </p:cNvCxnSpPr>
          <p:nvPr/>
        </p:nvCxnSpPr>
        <p:spPr>
          <a:xfrm flipH="1" rot="5400000">
            <a:off x="2431800" y="2428600"/>
            <a:ext cx="3966900" cy="26100"/>
          </a:xfrm>
          <a:prstGeom prst="bentConnector5">
            <a:avLst>
              <a:gd fmla="val -6003" name="adj1"/>
              <a:gd fmla="val 5841762" name="adj2"/>
              <a:gd fmla="val 105999" name="adj3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Speed control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Reads input from </a:t>
            </a:r>
            <a:r>
              <a:rPr lang="en"/>
              <a:t>potentiometer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Outputs to enA and enB of motor Driver</a:t>
            </a:r>
            <a:endParaRPr/>
          </a:p>
        </p:txBody>
      </p:sp>
      <p:sp>
        <p:nvSpPr>
          <p:cNvPr id="400" name="Google Shape;40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1" name="Google Shape;40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7" y="2571757"/>
            <a:ext cx="4260300" cy="19629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Safety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Potential risk of Shock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Burn from </a:t>
            </a:r>
            <a:r>
              <a:rPr lang="en"/>
              <a:t>heat sink</a:t>
            </a:r>
            <a:r>
              <a:rPr lang="en"/>
              <a:t> / solder </a:t>
            </a:r>
            <a:r>
              <a:rPr lang="en"/>
              <a:t>iron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Wear appropriate PPE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Woodworking safety</a:t>
            </a:r>
            <a:endParaRPr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Motor control</a:t>
            </a:r>
            <a:endParaRPr/>
          </a:p>
        </p:txBody>
      </p:sp>
      <p:sp>
        <p:nvSpPr>
          <p:cNvPr id="407" name="Google Shape;40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switch is off, motors are off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When switch is on, Timing2() occurs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Timing2</a:t>
            </a:r>
            <a:r>
              <a:rPr lang="en" sz="1800"/>
              <a:t>()</a:t>
            </a:r>
            <a:r>
              <a:rPr lang="en"/>
              <a:t> turns off the motors after 90 sec.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9" name="Google Shape;4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237" y="1444475"/>
            <a:ext cx="4079338" cy="31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2927800"/>
            <a:ext cx="4457525" cy="164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and Voltage Calculations</a:t>
            </a:r>
            <a:endParaRPr/>
          </a:p>
        </p:txBody>
      </p:sp>
      <p:sp>
        <p:nvSpPr>
          <p:cNvPr id="416" name="Google Shape;416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Voltage is calculated by reading voltage from RC filter and Dividing by 10 (10:1 divider) for MCU to read, then multiplied by 10 for display.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 is filtered using an exponential filter library</a:t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Flow</a:t>
            </a:r>
            <a:r>
              <a:rPr lang="en"/>
              <a:t> rate is </a:t>
            </a:r>
            <a:r>
              <a:rPr lang="en"/>
              <a:t>physically</a:t>
            </a:r>
            <a:r>
              <a:rPr lang="en"/>
              <a:t> measured from Min to Max operating pump voltage in 4-6  stages.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Online polynomial regression tool (4th degree)  used to fit curve for measured flow rate for display</a:t>
            </a:r>
            <a:endParaRPr/>
          </a:p>
        </p:txBody>
      </p:sp>
      <p:sp>
        <p:nvSpPr>
          <p:cNvPr id="417" name="Google Shape;417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75" y="1453726"/>
            <a:ext cx="8308024" cy="29743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424" name="Google Shape;42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5" name="Google Shape;425;p44"/>
          <p:cNvSpPr/>
          <p:nvPr/>
        </p:nvSpPr>
        <p:spPr>
          <a:xfrm>
            <a:off x="936575" y="2375850"/>
            <a:ext cx="328800" cy="195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4"/>
          <p:cNvSpPr/>
          <p:nvPr/>
        </p:nvSpPr>
        <p:spPr>
          <a:xfrm>
            <a:off x="773600" y="3493675"/>
            <a:ext cx="328800" cy="195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4"/>
          <p:cNvSpPr/>
          <p:nvPr/>
        </p:nvSpPr>
        <p:spPr>
          <a:xfrm>
            <a:off x="3880175" y="4329125"/>
            <a:ext cx="11196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Mounts for pumps</a:t>
            </a:r>
            <a:endParaRPr/>
          </a:p>
        </p:txBody>
      </p:sp>
      <p:sp>
        <p:nvSpPr>
          <p:cNvPr id="428" name="Google Shape;428;p44"/>
          <p:cNvSpPr/>
          <p:nvPr/>
        </p:nvSpPr>
        <p:spPr>
          <a:xfrm>
            <a:off x="211275" y="2707125"/>
            <a:ext cx="11196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Holes for  tubes</a:t>
            </a:r>
            <a:endParaRPr/>
          </a:p>
        </p:txBody>
      </p:sp>
      <p:sp>
        <p:nvSpPr>
          <p:cNvPr id="429" name="Google Shape;429;p44"/>
          <p:cNvSpPr/>
          <p:nvPr/>
        </p:nvSpPr>
        <p:spPr>
          <a:xfrm rot="-5400000">
            <a:off x="4607875" y="1308450"/>
            <a:ext cx="328800" cy="195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4"/>
          <p:cNvSpPr/>
          <p:nvPr/>
        </p:nvSpPr>
        <p:spPr>
          <a:xfrm>
            <a:off x="1967200" y="1213275"/>
            <a:ext cx="11196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pumps</a:t>
            </a:r>
            <a:endParaRPr/>
          </a:p>
        </p:txBody>
      </p:sp>
      <p:sp>
        <p:nvSpPr>
          <p:cNvPr id="431" name="Google Shape;431;p44"/>
          <p:cNvSpPr/>
          <p:nvPr/>
        </p:nvSpPr>
        <p:spPr>
          <a:xfrm rot="-5400000">
            <a:off x="2445000" y="1796513"/>
            <a:ext cx="328800" cy="195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4"/>
          <p:cNvSpPr/>
          <p:nvPr/>
        </p:nvSpPr>
        <p:spPr>
          <a:xfrm>
            <a:off x="4212475" y="570075"/>
            <a:ext cx="1119600" cy="64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tubes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Mounts underneath</a:t>
            </a:r>
            <a:endParaRPr/>
          </a:p>
        </p:txBody>
      </p:sp>
      <p:sp>
        <p:nvSpPr>
          <p:cNvPr id="433" name="Google Shape;433;p44"/>
          <p:cNvSpPr/>
          <p:nvPr/>
        </p:nvSpPr>
        <p:spPr>
          <a:xfrm rot="10800000">
            <a:off x="1265375" y="4065825"/>
            <a:ext cx="328800" cy="195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4"/>
          <p:cNvSpPr/>
          <p:nvPr/>
        </p:nvSpPr>
        <p:spPr>
          <a:xfrm>
            <a:off x="1587750" y="4329125"/>
            <a:ext cx="11196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and controls</a:t>
            </a:r>
            <a:endParaRPr/>
          </a:p>
        </p:txBody>
      </p:sp>
      <p:sp>
        <p:nvSpPr>
          <p:cNvPr id="435" name="Google Shape;435;p44"/>
          <p:cNvSpPr/>
          <p:nvPr/>
        </p:nvSpPr>
        <p:spPr>
          <a:xfrm rot="1241075">
            <a:off x="3334980" y="3611402"/>
            <a:ext cx="328687" cy="19596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4"/>
          <p:cNvSpPr/>
          <p:nvPr/>
        </p:nvSpPr>
        <p:spPr>
          <a:xfrm>
            <a:off x="7236025" y="4066875"/>
            <a:ext cx="1119600" cy="655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Microfluidic device mounts</a:t>
            </a:r>
            <a:endParaRPr/>
          </a:p>
        </p:txBody>
      </p:sp>
      <p:sp>
        <p:nvSpPr>
          <p:cNvPr id="437" name="Google Shape;437;p44"/>
          <p:cNvSpPr/>
          <p:nvPr/>
        </p:nvSpPr>
        <p:spPr>
          <a:xfrm rot="5400000">
            <a:off x="6715525" y="4165725"/>
            <a:ext cx="328800" cy="195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Google Shape;4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7800" y="0"/>
            <a:ext cx="3586200" cy="2778483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Pump mount</a:t>
            </a:r>
            <a:endParaRPr/>
          </a:p>
        </p:txBody>
      </p:sp>
      <p:sp>
        <p:nvSpPr>
          <p:cNvPr id="444" name="Google Shape;444;p45"/>
          <p:cNvSpPr txBox="1"/>
          <p:nvPr>
            <p:ph idx="1" type="body"/>
          </p:nvPr>
        </p:nvSpPr>
        <p:spPr>
          <a:xfrm>
            <a:off x="311700" y="1152475"/>
            <a:ext cx="2154900" cy="32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Screws onto wooden 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Motor wires run underneath mount</a:t>
            </a:r>
            <a:endParaRPr/>
          </a:p>
        </p:txBody>
      </p:sp>
      <p:sp>
        <p:nvSpPr>
          <p:cNvPr id="445" name="Google Shape;445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6" name="Google Shape;446;p45"/>
          <p:cNvSpPr/>
          <p:nvPr/>
        </p:nvSpPr>
        <p:spPr>
          <a:xfrm rot="10800000">
            <a:off x="6845025" y="1968325"/>
            <a:ext cx="328800" cy="195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45"/>
          <p:cNvSpPr/>
          <p:nvPr/>
        </p:nvSpPr>
        <p:spPr>
          <a:xfrm>
            <a:off x="5657575" y="1770625"/>
            <a:ext cx="11196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Holes for motor pins</a:t>
            </a:r>
            <a:endParaRPr/>
          </a:p>
        </p:txBody>
      </p:sp>
      <p:sp>
        <p:nvSpPr>
          <p:cNvPr id="448" name="Google Shape;448;p45"/>
          <p:cNvSpPr/>
          <p:nvPr/>
        </p:nvSpPr>
        <p:spPr>
          <a:xfrm rot="10800000">
            <a:off x="5185563" y="1218925"/>
            <a:ext cx="328800" cy="195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45"/>
          <p:cNvSpPr/>
          <p:nvPr/>
        </p:nvSpPr>
        <p:spPr>
          <a:xfrm>
            <a:off x="4154875" y="707550"/>
            <a:ext cx="11196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Screws go in here</a:t>
            </a:r>
            <a:endParaRPr/>
          </a:p>
        </p:txBody>
      </p:sp>
      <p:pic>
        <p:nvPicPr>
          <p:cNvPr id="450" name="Google Shape;45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9000" y="2930883"/>
            <a:ext cx="3870991" cy="20602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Tube </a:t>
            </a:r>
            <a:r>
              <a:rPr lang="en"/>
              <a:t>mount</a:t>
            </a:r>
            <a:endParaRPr/>
          </a:p>
        </p:txBody>
      </p:sp>
      <p:sp>
        <p:nvSpPr>
          <p:cNvPr id="456" name="Google Shape;456;p46"/>
          <p:cNvSpPr txBox="1"/>
          <p:nvPr>
            <p:ph idx="1" type="body"/>
          </p:nvPr>
        </p:nvSpPr>
        <p:spPr>
          <a:xfrm>
            <a:off x="311700" y="1152475"/>
            <a:ext cx="2154900" cy="32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Glued underneath top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8" name="Google Shape;4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3700" y="0"/>
            <a:ext cx="4260300" cy="4334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and motor mount</a:t>
            </a:r>
            <a:endParaRPr/>
          </a:p>
        </p:txBody>
      </p:sp>
      <p:sp>
        <p:nvSpPr>
          <p:cNvPr id="464" name="Google Shape;46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5" name="Google Shape;46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8763" y="1338250"/>
            <a:ext cx="5343525" cy="24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7"/>
          <p:cNvSpPr/>
          <p:nvPr/>
        </p:nvSpPr>
        <p:spPr>
          <a:xfrm>
            <a:off x="2164500" y="1655925"/>
            <a:ext cx="11196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3mm Brass insert </a:t>
            </a:r>
            <a:endParaRPr/>
          </a:p>
        </p:txBody>
      </p:sp>
      <p:sp>
        <p:nvSpPr>
          <p:cNvPr id="467" name="Google Shape;467;p47"/>
          <p:cNvSpPr/>
          <p:nvPr/>
        </p:nvSpPr>
        <p:spPr>
          <a:xfrm rot="10800000">
            <a:off x="3347388" y="1754775"/>
            <a:ext cx="328800" cy="195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7"/>
          <p:cNvSpPr/>
          <p:nvPr/>
        </p:nvSpPr>
        <p:spPr>
          <a:xfrm rot="10800000">
            <a:off x="3284088" y="3101400"/>
            <a:ext cx="328800" cy="195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7"/>
          <p:cNvSpPr/>
          <p:nvPr/>
        </p:nvSpPr>
        <p:spPr>
          <a:xfrm rot="10800000">
            <a:off x="4689238" y="1754775"/>
            <a:ext cx="328800" cy="195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7"/>
          <p:cNvSpPr/>
          <p:nvPr/>
        </p:nvSpPr>
        <p:spPr>
          <a:xfrm rot="10800000">
            <a:off x="4689238" y="3101400"/>
            <a:ext cx="328800" cy="195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7"/>
          <p:cNvSpPr/>
          <p:nvPr/>
        </p:nvSpPr>
        <p:spPr>
          <a:xfrm rot="10800000">
            <a:off x="5018038" y="1558875"/>
            <a:ext cx="328800" cy="195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7"/>
          <p:cNvSpPr/>
          <p:nvPr/>
        </p:nvSpPr>
        <p:spPr>
          <a:xfrm rot="10800000">
            <a:off x="5018038" y="3383175"/>
            <a:ext cx="328800" cy="195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7"/>
          <p:cNvSpPr/>
          <p:nvPr/>
        </p:nvSpPr>
        <p:spPr>
          <a:xfrm rot="10800000">
            <a:off x="7921463" y="1655925"/>
            <a:ext cx="328800" cy="195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7"/>
          <p:cNvSpPr/>
          <p:nvPr/>
        </p:nvSpPr>
        <p:spPr>
          <a:xfrm rot="10800000">
            <a:off x="7980188" y="3297300"/>
            <a:ext cx="328800" cy="1959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7"/>
          <p:cNvSpPr txBox="1"/>
          <p:nvPr>
            <p:ph idx="1" type="body"/>
          </p:nvPr>
        </p:nvSpPr>
        <p:spPr>
          <a:xfrm>
            <a:off x="311700" y="1152475"/>
            <a:ext cx="2154900" cy="32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Glued to base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8"/>
          <p:cNvSpPr txBox="1"/>
          <p:nvPr>
            <p:ph type="title"/>
          </p:nvPr>
        </p:nvSpPr>
        <p:spPr>
          <a:xfrm>
            <a:off x="311700" y="445025"/>
            <a:ext cx="839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- Accomplishments </a:t>
            </a:r>
            <a:r>
              <a:rPr lang="en"/>
              <a:t> </a:t>
            </a:r>
            <a:endParaRPr/>
          </a:p>
        </p:txBody>
      </p:sp>
      <p:sp>
        <p:nvSpPr>
          <p:cNvPr id="481" name="Google Shape;481;p48"/>
          <p:cNvSpPr txBox="1"/>
          <p:nvPr/>
        </p:nvSpPr>
        <p:spPr>
          <a:xfrm>
            <a:off x="463825" y="1152475"/>
            <a:ext cx="4251000" cy="35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Have flow regulator and pump working for output.              (</a:t>
            </a:r>
            <a:r>
              <a:rPr lang="en" sz="1800">
                <a:solidFill>
                  <a:srgbClr val="FF0000"/>
                </a:solidFill>
              </a:rPr>
              <a:t>Feb</a:t>
            </a:r>
            <a:r>
              <a:rPr lang="en" sz="1800">
                <a:solidFill>
                  <a:schemeClr val="dk2"/>
                </a:solidFill>
              </a:rPr>
              <a:t>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Timing, Proper Display of Data				                   (</a:t>
            </a:r>
            <a:r>
              <a:rPr lang="en" sz="1800">
                <a:solidFill>
                  <a:srgbClr val="FF0000"/>
                </a:solidFill>
              </a:rPr>
              <a:t>March</a:t>
            </a:r>
            <a:r>
              <a:rPr lang="en" sz="1800">
                <a:solidFill>
                  <a:schemeClr val="dk2"/>
                </a:solidFill>
              </a:rPr>
              <a:t>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Prototype 3D design and make  PCB			 		(</a:t>
            </a:r>
            <a:r>
              <a:rPr lang="en" sz="1800">
                <a:solidFill>
                  <a:srgbClr val="FF0000"/>
                </a:solidFill>
              </a:rPr>
              <a:t>April</a:t>
            </a:r>
            <a:r>
              <a:rPr lang="en" sz="1800">
                <a:solidFill>
                  <a:schemeClr val="dk2"/>
                </a:solidFill>
              </a:rPr>
              <a:t>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</a:rPr>
              <a:t>Finalize and assemble everything in 3D printed enclosure 	(</a:t>
            </a:r>
            <a:r>
              <a:rPr lang="en" sz="1800">
                <a:solidFill>
                  <a:srgbClr val="FF0000"/>
                </a:solidFill>
              </a:rPr>
              <a:t>May</a:t>
            </a:r>
            <a:r>
              <a:rPr lang="en" sz="1800">
                <a:solidFill>
                  <a:schemeClr val="dk2"/>
                </a:solidFill>
              </a:rPr>
              <a:t>)</a:t>
            </a:r>
            <a:endParaRPr sz="1800">
              <a:solidFill>
                <a:schemeClr val="dk2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82" name="Google Shape;48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3" name="Google Shape;4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4338" y="1462625"/>
            <a:ext cx="361775" cy="2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3463" y="2220775"/>
            <a:ext cx="361775" cy="2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501" y="2789038"/>
            <a:ext cx="361775" cy="27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488" y="3447325"/>
            <a:ext cx="361775" cy="2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- Unfinished goals</a:t>
            </a:r>
            <a:endParaRPr/>
          </a:p>
        </p:txBody>
      </p:sp>
      <p:sp>
        <p:nvSpPr>
          <p:cNvPr id="492" name="Google Shape;492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Tube </a:t>
            </a:r>
            <a:r>
              <a:rPr lang="en"/>
              <a:t>routing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Master on/off/reset switch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Enclosure for PCB for spills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- Changes</a:t>
            </a:r>
            <a:endParaRPr/>
          </a:p>
        </p:txBody>
      </p:sp>
      <p:sp>
        <p:nvSpPr>
          <p:cNvPr id="499" name="Google Shape;499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 different motor driver (for 8 pumps)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Some pumps do not flow the same as others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layout of PCB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layout of pumps and PCB mount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Easier to change connections/debug when tubes are not above mounts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Budget</a:t>
            </a:r>
            <a:endParaRPr/>
          </a:p>
        </p:txBody>
      </p:sp>
      <p:sp>
        <p:nvSpPr>
          <p:cNvPr id="506" name="Google Shape;506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7" name="Google Shape;50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373" y="445025"/>
            <a:ext cx="7306776" cy="416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/>
          <p:nvPr/>
        </p:nvSpPr>
        <p:spPr>
          <a:xfrm>
            <a:off x="4841575" y="1620463"/>
            <a:ext cx="1583700" cy="218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6"/>
          <p:cNvSpPr/>
          <p:nvPr/>
        </p:nvSpPr>
        <p:spPr>
          <a:xfrm>
            <a:off x="4970100" y="1740775"/>
            <a:ext cx="13320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Pump 1 &amp; 2</a:t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6972700" y="1017725"/>
            <a:ext cx="1332000" cy="332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System</a:t>
            </a:r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464922" y="1977392"/>
            <a:ext cx="1506710" cy="435857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Reservoir 3</a:t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426462" y="2458283"/>
            <a:ext cx="1583663" cy="435857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Reservoir</a:t>
            </a:r>
            <a:r>
              <a:rPr lang="en">
                <a:solidFill>
                  <a:schemeClr val="dk1"/>
                </a:solidFill>
              </a:rPr>
              <a:t> 4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7122851" y="1017725"/>
            <a:ext cx="1031700" cy="76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Fluidic Device 1-4</a:t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3289775" y="3637975"/>
            <a:ext cx="1111825" cy="490875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MCU</a:t>
            </a:r>
            <a:endParaRPr/>
          </a:p>
        </p:txBody>
      </p:sp>
      <p:sp>
        <p:nvSpPr>
          <p:cNvPr id="82" name="Google Shape;82;p16"/>
          <p:cNvSpPr/>
          <p:nvPr/>
        </p:nvSpPr>
        <p:spPr>
          <a:xfrm>
            <a:off x="2538720" y="4352639"/>
            <a:ext cx="1111830" cy="490887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 x 2 LCD</a:t>
            </a:r>
            <a:endParaRPr/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6"/>
          <p:cNvSpPr/>
          <p:nvPr/>
        </p:nvSpPr>
        <p:spPr>
          <a:xfrm>
            <a:off x="3886960" y="4352672"/>
            <a:ext cx="1193165" cy="490887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System</a:t>
            </a:r>
            <a:r>
              <a:rPr lang="en">
                <a:solidFill>
                  <a:schemeClr val="dk1"/>
                </a:solidFill>
              </a:rPr>
              <a:t> Controls</a:t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3249099" y="1264127"/>
            <a:ext cx="1193165" cy="490887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</a:t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7122851" y="1834550"/>
            <a:ext cx="1031700" cy="7617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Fluidic Device 5-8</a:t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7122848" y="2686475"/>
            <a:ext cx="1031700" cy="798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Fluidic Device 9-12</a:t>
            </a:r>
            <a:endParaRPr/>
          </a:p>
        </p:txBody>
      </p:sp>
      <p:sp>
        <p:nvSpPr>
          <p:cNvPr id="88" name="Google Shape;88;p16"/>
          <p:cNvSpPr/>
          <p:nvPr/>
        </p:nvSpPr>
        <p:spPr>
          <a:xfrm>
            <a:off x="7122848" y="3542759"/>
            <a:ext cx="1031700" cy="798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Fluidic Device 13-16</a:t>
            </a:r>
            <a:endParaRPr/>
          </a:p>
        </p:txBody>
      </p:sp>
      <p:cxnSp>
        <p:nvCxnSpPr>
          <p:cNvPr id="89" name="Google Shape;89;p16"/>
          <p:cNvCxnSpPr>
            <a:stCxn id="85" idx="2"/>
            <a:endCxn id="81" idx="0"/>
          </p:cNvCxnSpPr>
          <p:nvPr/>
        </p:nvCxnSpPr>
        <p:spPr>
          <a:xfrm>
            <a:off x="3845681" y="1755014"/>
            <a:ext cx="0" cy="188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6"/>
          <p:cNvSpPr/>
          <p:nvPr/>
        </p:nvSpPr>
        <p:spPr>
          <a:xfrm>
            <a:off x="4970100" y="2230313"/>
            <a:ext cx="13320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Pump 3 &amp; 4</a:t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>
            <a:off x="4970100" y="2719838"/>
            <a:ext cx="13320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Pump 5 &amp; 6</a:t>
            </a:r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4970100" y="3306625"/>
            <a:ext cx="1332000" cy="39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Pump 7 &amp; 8</a:t>
            </a:r>
            <a:endParaRPr/>
          </a:p>
        </p:txBody>
      </p:sp>
      <p:cxnSp>
        <p:nvCxnSpPr>
          <p:cNvPr id="93" name="Google Shape;93;p16"/>
          <p:cNvCxnSpPr>
            <a:stCxn id="85" idx="3"/>
            <a:endCxn id="74" idx="0"/>
          </p:cNvCxnSpPr>
          <p:nvPr/>
        </p:nvCxnSpPr>
        <p:spPr>
          <a:xfrm>
            <a:off x="4442263" y="1509570"/>
            <a:ext cx="1191300" cy="111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6"/>
          <p:cNvCxnSpPr>
            <a:stCxn id="75" idx="3"/>
            <a:endCxn id="80" idx="2"/>
          </p:cNvCxnSpPr>
          <p:nvPr/>
        </p:nvCxnSpPr>
        <p:spPr>
          <a:xfrm flipH="1" rot="10800000">
            <a:off x="6302100" y="1398475"/>
            <a:ext cx="820800" cy="5391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16"/>
          <p:cNvCxnSpPr>
            <a:stCxn id="90" idx="3"/>
            <a:endCxn id="86" idx="2"/>
          </p:cNvCxnSpPr>
          <p:nvPr/>
        </p:nvCxnSpPr>
        <p:spPr>
          <a:xfrm flipH="1" rot="10800000">
            <a:off x="6302100" y="2215313"/>
            <a:ext cx="820800" cy="2118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6"/>
          <p:cNvCxnSpPr>
            <a:stCxn id="91" idx="3"/>
            <a:endCxn id="87" idx="2"/>
          </p:cNvCxnSpPr>
          <p:nvPr/>
        </p:nvCxnSpPr>
        <p:spPr>
          <a:xfrm>
            <a:off x="6302100" y="2916638"/>
            <a:ext cx="820800" cy="1689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7" name="Google Shape;97;p16"/>
          <p:cNvCxnSpPr>
            <a:stCxn id="92" idx="3"/>
            <a:endCxn id="88" idx="2"/>
          </p:cNvCxnSpPr>
          <p:nvPr/>
        </p:nvCxnSpPr>
        <p:spPr>
          <a:xfrm>
            <a:off x="6302100" y="3503425"/>
            <a:ext cx="820800" cy="4386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16"/>
          <p:cNvCxnSpPr>
            <a:stCxn id="84" idx="0"/>
            <a:endCxn id="84" idx="0"/>
          </p:cNvCxnSpPr>
          <p:nvPr/>
        </p:nvCxnSpPr>
        <p:spPr>
          <a:xfrm>
            <a:off x="4483542" y="4352672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16"/>
          <p:cNvCxnSpPr>
            <a:stCxn id="81" idx="3"/>
            <a:endCxn id="84" idx="0"/>
          </p:cNvCxnSpPr>
          <p:nvPr/>
        </p:nvCxnSpPr>
        <p:spPr>
          <a:xfrm>
            <a:off x="4401600" y="3883413"/>
            <a:ext cx="81900" cy="469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16"/>
          <p:cNvSpPr/>
          <p:nvPr/>
        </p:nvSpPr>
        <p:spPr>
          <a:xfrm>
            <a:off x="464922" y="2939160"/>
            <a:ext cx="1506710" cy="435857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Reservoir 5</a:t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426462" y="3420050"/>
            <a:ext cx="1583663" cy="435857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Reservoir</a:t>
            </a:r>
            <a:r>
              <a:rPr lang="en">
                <a:solidFill>
                  <a:schemeClr val="dk1"/>
                </a:solidFill>
              </a:rPr>
              <a:t> 6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464903" y="3900927"/>
            <a:ext cx="1506710" cy="435857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Reservoir 7</a:t>
            </a:r>
            <a:endParaRPr/>
          </a:p>
        </p:txBody>
      </p:sp>
      <p:sp>
        <p:nvSpPr>
          <p:cNvPr id="103" name="Google Shape;103;p16"/>
          <p:cNvSpPr/>
          <p:nvPr/>
        </p:nvSpPr>
        <p:spPr>
          <a:xfrm>
            <a:off x="426444" y="4381818"/>
            <a:ext cx="1583663" cy="435857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Reservoir </a:t>
            </a:r>
            <a:r>
              <a:rPr lang="en">
                <a:solidFill>
                  <a:schemeClr val="dk1"/>
                </a:solidFill>
              </a:rPr>
              <a:t>8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6"/>
          <p:cNvSpPr/>
          <p:nvPr/>
        </p:nvSpPr>
        <p:spPr>
          <a:xfrm>
            <a:off x="464885" y="1015625"/>
            <a:ext cx="1506710" cy="435857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Reservoir 1</a:t>
            </a:r>
            <a:endParaRPr/>
          </a:p>
        </p:txBody>
      </p:sp>
      <p:sp>
        <p:nvSpPr>
          <p:cNvPr id="105" name="Google Shape;105;p16"/>
          <p:cNvSpPr/>
          <p:nvPr/>
        </p:nvSpPr>
        <p:spPr>
          <a:xfrm>
            <a:off x="426425" y="1496516"/>
            <a:ext cx="1583663" cy="435857"/>
          </a:xfrm>
          <a:prstGeom prst="flowChartMagneticDisk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Reservoir</a:t>
            </a:r>
            <a:r>
              <a:rPr lang="en">
                <a:solidFill>
                  <a:schemeClr val="dk1"/>
                </a:solidFill>
              </a:rPr>
              <a:t> 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6"/>
          <p:cNvCxnSpPr>
            <a:endCxn id="74" idx="1"/>
          </p:cNvCxnSpPr>
          <p:nvPr/>
        </p:nvCxnSpPr>
        <p:spPr>
          <a:xfrm>
            <a:off x="2002075" y="1311313"/>
            <a:ext cx="2839500" cy="1403400"/>
          </a:xfrm>
          <a:prstGeom prst="bentConnector3">
            <a:avLst>
              <a:gd fmla="val 11545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6"/>
          <p:cNvCxnSpPr>
            <a:stCxn id="105" idx="4"/>
            <a:endCxn id="74" idx="1"/>
          </p:cNvCxnSpPr>
          <p:nvPr/>
        </p:nvCxnSpPr>
        <p:spPr>
          <a:xfrm>
            <a:off x="2010088" y="1714444"/>
            <a:ext cx="2831400" cy="1000200"/>
          </a:xfrm>
          <a:prstGeom prst="bentConnector3">
            <a:avLst>
              <a:gd fmla="val 117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6"/>
          <p:cNvCxnSpPr>
            <a:stCxn id="78" idx="4"/>
            <a:endCxn id="74" idx="1"/>
          </p:cNvCxnSpPr>
          <p:nvPr/>
        </p:nvCxnSpPr>
        <p:spPr>
          <a:xfrm>
            <a:off x="1971632" y="2195321"/>
            <a:ext cx="2869800" cy="519300"/>
          </a:xfrm>
          <a:prstGeom prst="bentConnector3">
            <a:avLst>
              <a:gd fmla="val 1207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6"/>
          <p:cNvCxnSpPr>
            <a:stCxn id="103" idx="4"/>
            <a:endCxn id="74" idx="1"/>
          </p:cNvCxnSpPr>
          <p:nvPr/>
        </p:nvCxnSpPr>
        <p:spPr>
          <a:xfrm flipH="1" rot="10800000">
            <a:off x="2010106" y="2714846"/>
            <a:ext cx="2831400" cy="1884900"/>
          </a:xfrm>
          <a:prstGeom prst="bentConnector3">
            <a:avLst>
              <a:gd fmla="val 1170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6"/>
          <p:cNvCxnSpPr>
            <a:stCxn id="102" idx="4"/>
            <a:endCxn id="74" idx="1"/>
          </p:cNvCxnSpPr>
          <p:nvPr/>
        </p:nvCxnSpPr>
        <p:spPr>
          <a:xfrm flipH="1" rot="10800000">
            <a:off x="1971613" y="2714856"/>
            <a:ext cx="2870100" cy="1404000"/>
          </a:xfrm>
          <a:prstGeom prst="bentConnector3">
            <a:avLst>
              <a:gd fmla="val 128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16"/>
          <p:cNvCxnSpPr>
            <a:stCxn id="101" idx="4"/>
            <a:endCxn id="74" idx="1"/>
          </p:cNvCxnSpPr>
          <p:nvPr/>
        </p:nvCxnSpPr>
        <p:spPr>
          <a:xfrm flipH="1" rot="10800000">
            <a:off x="2010125" y="2714579"/>
            <a:ext cx="2831400" cy="923400"/>
          </a:xfrm>
          <a:prstGeom prst="bentConnector3">
            <a:avLst>
              <a:gd fmla="val 1170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6"/>
          <p:cNvCxnSpPr>
            <a:stCxn id="100" idx="4"/>
            <a:endCxn id="74" idx="1"/>
          </p:cNvCxnSpPr>
          <p:nvPr/>
        </p:nvCxnSpPr>
        <p:spPr>
          <a:xfrm flipH="1" rot="10800000">
            <a:off x="1971632" y="2714588"/>
            <a:ext cx="2869800" cy="442500"/>
          </a:xfrm>
          <a:prstGeom prst="bentConnector3">
            <a:avLst>
              <a:gd fmla="val 133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6"/>
          <p:cNvCxnSpPr>
            <a:stCxn id="81" idx="1"/>
            <a:endCxn id="82" idx="0"/>
          </p:cNvCxnSpPr>
          <p:nvPr/>
        </p:nvCxnSpPr>
        <p:spPr>
          <a:xfrm flipH="1">
            <a:off x="3094775" y="3883413"/>
            <a:ext cx="195000" cy="469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" name="Google Shape;114;p16"/>
          <p:cNvSpPr/>
          <p:nvPr/>
        </p:nvSpPr>
        <p:spPr>
          <a:xfrm>
            <a:off x="3249110" y="1989497"/>
            <a:ext cx="1193165" cy="490887"/>
          </a:xfrm>
          <a:prstGeom prst="flowChart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Pump Controller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r>
              <a:rPr lang="en"/>
              <a:t> </a:t>
            </a:r>
            <a:endParaRPr/>
          </a:p>
        </p:txBody>
      </p:sp>
      <p:sp>
        <p:nvSpPr>
          <p:cNvPr id="513" name="Google Shape;513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5" name="Google Shape;51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60132"/>
            <a:ext cx="9144000" cy="3360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521" name="Google Shape;521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87776" cy="230390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/>
        </p:nvSpPr>
        <p:spPr>
          <a:xfrm>
            <a:off x="311700" y="445025"/>
            <a:ext cx="427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Liquid Reservoir </a:t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97225"/>
            <a:ext cx="3184799" cy="3446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3496500" y="3163175"/>
            <a:ext cx="4782900" cy="14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50 ml of fluid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Water will be used as test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Plastic material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4572000" y="0"/>
            <a:ext cx="977700" cy="2400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87776" cy="230390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8"/>
          <p:cNvSpPr txBox="1"/>
          <p:nvPr/>
        </p:nvSpPr>
        <p:spPr>
          <a:xfrm>
            <a:off x="311700" y="445025"/>
            <a:ext cx="427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825" y="1322350"/>
            <a:ext cx="3683776" cy="368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/>
        </p:nvSpPr>
        <p:spPr>
          <a:xfrm>
            <a:off x="311700" y="445025"/>
            <a:ext cx="427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Power Supply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300">
                <a:solidFill>
                  <a:srgbClr val="111111"/>
                </a:solidFill>
              </a:rPr>
              <a:t>LEDMO</a:t>
            </a:r>
            <a:endParaRPr sz="2300">
              <a:solidFill>
                <a:srgbClr val="11111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133" name="Google Shape;133;p18"/>
          <p:cNvSpPr txBox="1"/>
          <p:nvPr/>
        </p:nvSpPr>
        <p:spPr>
          <a:xfrm>
            <a:off x="4572000" y="2517250"/>
            <a:ext cx="4080300" cy="203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Output Voltage. DC 12V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Max Current 5A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Max Wattage 60W</a:t>
            </a:r>
            <a:endParaRPr sz="1000">
              <a:solidFill>
                <a:srgbClr val="111111"/>
              </a:solidFill>
            </a:endParaRPr>
          </a:p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" name="Google Shape;135;p18"/>
          <p:cNvSpPr/>
          <p:nvPr/>
        </p:nvSpPr>
        <p:spPr>
          <a:xfrm>
            <a:off x="6170725" y="146525"/>
            <a:ext cx="807900" cy="374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87776" cy="230390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9"/>
          <p:cNvSpPr txBox="1"/>
          <p:nvPr/>
        </p:nvSpPr>
        <p:spPr>
          <a:xfrm>
            <a:off x="311700" y="445025"/>
            <a:ext cx="427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42" name="Google Shape;14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456900"/>
            <a:ext cx="3510750" cy="351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 txBox="1"/>
          <p:nvPr/>
        </p:nvSpPr>
        <p:spPr>
          <a:xfrm>
            <a:off x="4572000" y="2571750"/>
            <a:ext cx="3900300" cy="20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Op Voltage		: </a:t>
            </a:r>
            <a:r>
              <a:rPr lang="en"/>
              <a:t>5V-35V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Drive current 	: 2A</a:t>
            </a:r>
            <a:endParaRPr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Max power 	: 25W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Supplies 5V for MCU</a:t>
            </a:r>
            <a:endParaRPr/>
          </a:p>
        </p:txBody>
      </p:sp>
      <p:sp>
        <p:nvSpPr>
          <p:cNvPr id="145" name="Google Shape;145;p19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Pump Controller</a:t>
            </a:r>
            <a:endParaRPr sz="2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2300">
                <a:solidFill>
                  <a:srgbClr val="111111"/>
                </a:solidFill>
              </a:rPr>
              <a:t>L298N H-bridge</a:t>
            </a:r>
            <a:endParaRPr sz="2800"/>
          </a:p>
        </p:txBody>
      </p:sp>
      <p:sp>
        <p:nvSpPr>
          <p:cNvPr id="146" name="Google Shape;146;p19"/>
          <p:cNvSpPr/>
          <p:nvPr/>
        </p:nvSpPr>
        <p:spPr>
          <a:xfrm>
            <a:off x="6118200" y="544025"/>
            <a:ext cx="807900" cy="374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87776" cy="230390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0"/>
          <p:cNvSpPr txBox="1"/>
          <p:nvPr/>
        </p:nvSpPr>
        <p:spPr>
          <a:xfrm>
            <a:off x="311700" y="445025"/>
            <a:ext cx="427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6205850" y="1504400"/>
            <a:ext cx="807900" cy="374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 rotWithShape="1">
          <a:blip r:embed="rId4">
            <a:alphaModFix/>
          </a:blip>
          <a:srcRect b="20838" l="0" r="0" t="26068"/>
          <a:stretch/>
        </p:blipFill>
        <p:spPr>
          <a:xfrm>
            <a:off x="152400" y="2166200"/>
            <a:ext cx="3820976" cy="20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0"/>
          <p:cNvSpPr txBox="1"/>
          <p:nvPr/>
        </p:nvSpPr>
        <p:spPr>
          <a:xfrm>
            <a:off x="311700" y="445025"/>
            <a:ext cx="42891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Micro Controller</a:t>
            </a:r>
            <a:endParaRPr sz="2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000000"/>
                </a:solidFill>
              </a:rPr>
              <a:t>Atmel </a:t>
            </a:r>
            <a:r>
              <a:rPr lang="en" sz="2800">
                <a:solidFill>
                  <a:srgbClr val="000000"/>
                </a:solidFill>
              </a:rPr>
              <a:t>- Atmega328P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4713450" y="2571750"/>
            <a:ext cx="4289100" cy="20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Operating Voltage	: 1.8V - 5.5V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Active Mode		: 0.3mA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GPIO pins			: 23	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IDE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87776" cy="230390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1"/>
          <p:cNvSpPr txBox="1"/>
          <p:nvPr/>
        </p:nvSpPr>
        <p:spPr>
          <a:xfrm>
            <a:off x="311700" y="445025"/>
            <a:ext cx="4279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</a:endParaRPr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322525"/>
            <a:ext cx="3820975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/>
        </p:nvSpPr>
        <p:spPr>
          <a:xfrm>
            <a:off x="311700" y="445025"/>
            <a:ext cx="4149000" cy="9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16x2 Character LCD</a:t>
            </a:r>
            <a:endParaRPr sz="2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With I2C Module</a:t>
            </a:r>
            <a:endParaRPr sz="2800"/>
          </a:p>
        </p:txBody>
      </p:sp>
      <p:sp>
        <p:nvSpPr>
          <p:cNvPr id="166" name="Google Shape;166;p21"/>
          <p:cNvSpPr txBox="1"/>
          <p:nvPr/>
        </p:nvSpPr>
        <p:spPr>
          <a:xfrm>
            <a:off x="4751150" y="2453725"/>
            <a:ext cx="4269900" cy="22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Operating Voltage	: 2.7V to 5.5V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Operating Current	: .4mA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/>
          <p:nvPr/>
        </p:nvSpPr>
        <p:spPr>
          <a:xfrm>
            <a:off x="5748650" y="1911300"/>
            <a:ext cx="807900" cy="374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